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6"/>
  </p:notesMasterIdLst>
  <p:sldIdLst>
    <p:sldId id="256" r:id="rId4"/>
    <p:sldId id="330" r:id="rId5"/>
    <p:sldId id="313" r:id="rId6"/>
    <p:sldId id="278" r:id="rId7"/>
    <p:sldId id="279" r:id="rId8"/>
    <p:sldId id="315" r:id="rId9"/>
    <p:sldId id="316" r:id="rId10"/>
    <p:sldId id="317" r:id="rId11"/>
    <p:sldId id="319" r:id="rId12"/>
    <p:sldId id="320" r:id="rId13"/>
    <p:sldId id="293" r:id="rId14"/>
    <p:sldId id="294" r:id="rId15"/>
    <p:sldId id="295" r:id="rId17"/>
    <p:sldId id="296" r:id="rId18"/>
    <p:sldId id="297" r:id="rId19"/>
    <p:sldId id="298" r:id="rId20"/>
    <p:sldId id="299" r:id="rId21"/>
    <p:sldId id="265" r:id="rId22"/>
  </p:sldIdLst>
  <p:sldSz cx="11557000" cy="65024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吉鸿" initials="魏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22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91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2"/>
          <p:cNvGrpSpPr/>
          <p:nvPr userDrawn="1"/>
        </p:nvGrpSpPr>
        <p:grpSpPr>
          <a:xfrm flipV="1">
            <a:off x="0" y="6392863"/>
            <a:ext cx="11557000" cy="109537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87325"/>
            <a:ext cx="557213" cy="769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275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9960" y="347194"/>
            <a:ext cx="3482875" cy="450033"/>
          </a:xfrm>
          <a:prstGeom prst="rect">
            <a:avLst/>
          </a:prstGeom>
        </p:spPr>
        <p:txBody>
          <a:bodyPr/>
          <a:lstStyle>
            <a:lvl1pPr>
              <a:defRPr sz="2020" b="0">
                <a:solidFill>
                  <a:srgbClr val="613620"/>
                </a:solidFill>
              </a:defRPr>
            </a:lvl1pPr>
          </a:lstStyle>
          <a:p>
            <a:pPr fontAlgn="auto"/>
            <a:r>
              <a:rPr lang="zh-CN" altLang="en-US" sz="20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en-US" strike="noStrike" noProof="1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269875" y="341313"/>
            <a:ext cx="941388" cy="942975"/>
          </a:xfrm>
          <a:prstGeom prst="ellipse">
            <a:avLst/>
          </a:prstGeom>
          <a:noFill/>
          <a:ln>
            <a:solidFill>
              <a:srgbClr val="1C1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87350" y="638175"/>
            <a:ext cx="1485900" cy="354013"/>
          </a:xfrm>
          <a:prstGeom prst="rect">
            <a:avLst/>
          </a:prstGeom>
          <a:solidFill>
            <a:srgbClr val="EFEBEC"/>
          </a:solidFill>
        </p:spPr>
        <p:txBody>
          <a:bodyPr wrap="none" rtlCol="0">
            <a:spAutoFit/>
          </a:bodyPr>
          <a:lstStyle/>
          <a:p>
            <a:pPr fontAlgn="auto"/>
            <a:r>
              <a:rPr lang="zh-CN" altLang="en-US" sz="1705" strike="noStrike" noProof="1" dirty="0"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点击添加标题</a:t>
            </a:r>
            <a:endParaRPr lang="zh-CN" altLang="en-US" sz="1705" strike="noStrike" noProof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2"/>
          <p:cNvGrpSpPr/>
          <p:nvPr userDrawn="1"/>
        </p:nvGrpSpPr>
        <p:grpSpPr>
          <a:xfrm flipV="1">
            <a:off x="0" y="6392863"/>
            <a:ext cx="11557000" cy="109537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defRPr/>
              </a:pPr>
              <a:endParaRPr lang="zh-CN" altLang="en-US" sz="2275" strike="noStrike" kern="0" noProof="1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87325"/>
            <a:ext cx="557213" cy="769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275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9960" y="347194"/>
            <a:ext cx="3482875" cy="450033"/>
          </a:xfrm>
          <a:prstGeom prst="rect">
            <a:avLst/>
          </a:prstGeom>
        </p:spPr>
        <p:txBody>
          <a:bodyPr/>
          <a:lstStyle>
            <a:lvl1pPr>
              <a:defRPr sz="2020" b="0">
                <a:solidFill>
                  <a:srgbClr val="613620"/>
                </a:solidFill>
              </a:defRPr>
            </a:lvl1pPr>
          </a:lstStyle>
          <a:p>
            <a:pPr fontAlgn="auto"/>
            <a:r>
              <a:rPr lang="zh-CN" altLang="en-US" sz="20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en-US" strike="noStrike" noProof="1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269875" y="341313"/>
            <a:ext cx="941388" cy="942975"/>
          </a:xfrm>
          <a:prstGeom prst="ellipse">
            <a:avLst/>
          </a:prstGeom>
          <a:noFill/>
          <a:ln>
            <a:solidFill>
              <a:srgbClr val="1C1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87350" y="638175"/>
            <a:ext cx="1485900" cy="354013"/>
          </a:xfrm>
          <a:prstGeom prst="rect">
            <a:avLst/>
          </a:prstGeom>
          <a:solidFill>
            <a:srgbClr val="EFEBEC"/>
          </a:solidFill>
        </p:spPr>
        <p:txBody>
          <a:bodyPr wrap="none" rtlCol="0">
            <a:spAutoFit/>
          </a:bodyPr>
          <a:lstStyle/>
          <a:p>
            <a:pPr fontAlgn="auto"/>
            <a:r>
              <a:rPr lang="zh-CN" altLang="en-US" sz="1705" strike="noStrike" noProof="1" dirty="0"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点击添加标题</a:t>
            </a:r>
            <a:endParaRPr lang="zh-CN" altLang="en-US" sz="1705" strike="noStrike" noProof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154" b="-154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154" b="-154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8" y="1390650"/>
            <a:ext cx="94011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92300"/>
            <a:ext cx="877888" cy="30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5446713"/>
            <a:ext cx="1178560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01065" y="2404110"/>
            <a:ext cx="97624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 国 近 现 代 史 纲 要</a:t>
            </a:r>
            <a:endParaRPr lang="zh-CN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9222" name="文本框 6"/>
          <p:cNvSpPr txBox="1"/>
          <p:nvPr/>
        </p:nvSpPr>
        <p:spPr>
          <a:xfrm>
            <a:off x="1473200" y="2774950"/>
            <a:ext cx="3562350" cy="952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求得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民族独立和人民解放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3" name="文本框 7"/>
          <p:cNvSpPr txBox="1"/>
          <p:nvPr/>
        </p:nvSpPr>
        <p:spPr>
          <a:xfrm>
            <a:off x="6106795" y="2773045"/>
            <a:ext cx="3562350" cy="9540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实现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国家富强和人民富裕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42" name="Freeform 1"/>
          <p:cNvSpPr/>
          <p:nvPr/>
        </p:nvSpPr>
        <p:spPr>
          <a:xfrm>
            <a:off x="495300" y="600075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Freeform 4"/>
          <p:cNvSpPr/>
          <p:nvPr/>
        </p:nvSpPr>
        <p:spPr>
          <a:xfrm>
            <a:off x="893763" y="909638"/>
            <a:ext cx="6989762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TextBox 6"/>
          <p:cNvSpPr txBox="1"/>
          <p:nvPr/>
        </p:nvSpPr>
        <p:spPr>
          <a:xfrm>
            <a:off x="1019175" y="1063625"/>
            <a:ext cx="7673975" cy="53657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中国近现代</a:t>
            </a: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史</a:t>
            </a:r>
            <a:r>
              <a:rPr lang="zh-CN" altLang="en-US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主题和主线</a:t>
            </a:r>
            <a:r>
              <a:rPr lang="zh-CN" altLang="en-US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是什么</a:t>
            </a:r>
            <a:endParaRPr lang="zh-CN" altLang="en-US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2" grpId="1" animBg="1"/>
      <p:bldP spid="9223" grpId="0" bldLvl="0" animBg="1"/>
      <p:bldP spid="92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rot="10800000">
            <a:off x="494665" y="1587500"/>
            <a:ext cx="3116263" cy="2536825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2862304 h 2862304"/>
              <a:gd name="connsiteX3" fmla="*/ 0 w 3910251"/>
              <a:gd name="connsiteY3" fmla="*/ 2862304 h 2862304"/>
              <a:gd name="connsiteX4" fmla="*/ 0 w 3910251"/>
              <a:gd name="connsiteY4" fmla="*/ 2253821 h 2862304"/>
              <a:gd name="connsiteX5" fmla="*/ 80568 w 3910251"/>
              <a:gd name="connsiteY5" fmla="*/ 2193574 h 2862304"/>
              <a:gd name="connsiteX6" fmla="*/ 504278 w 3910251"/>
              <a:gd name="connsiteY6" fmla="*/ 1295115 h 2862304"/>
              <a:gd name="connsiteX7" fmla="*/ 80568 w 3910251"/>
              <a:gd name="connsiteY7" fmla="*/ 396657 h 2862304"/>
              <a:gd name="connsiteX8" fmla="*/ 0 w 3910251"/>
              <a:gd name="connsiteY8" fmla="*/ 336409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2862304"/>
                </a:lnTo>
                <a:lnTo>
                  <a:pt x="0" y="2862304"/>
                </a:lnTo>
                <a:lnTo>
                  <a:pt x="0" y="2253821"/>
                </a:lnTo>
                <a:lnTo>
                  <a:pt x="80568" y="2193574"/>
                </a:lnTo>
                <a:cubicBezTo>
                  <a:pt x="339339" y="1980017"/>
                  <a:pt x="504278" y="1656828"/>
                  <a:pt x="504278" y="1295115"/>
                </a:cubicBezTo>
                <a:cubicBezTo>
                  <a:pt x="504278" y="933402"/>
                  <a:pt x="339339" y="610213"/>
                  <a:pt x="80568" y="396657"/>
                </a:cubicBezTo>
                <a:lnTo>
                  <a:pt x="0" y="33640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z="1280" strike="noStrike" noProof="1"/>
          </a:p>
        </p:txBody>
      </p:sp>
      <p:grpSp>
        <p:nvGrpSpPr>
          <p:cNvPr id="59" name="组合 58"/>
          <p:cNvGrpSpPr/>
          <p:nvPr/>
        </p:nvGrpSpPr>
        <p:grpSpPr>
          <a:xfrm>
            <a:off x="4630103" y="1828800"/>
            <a:ext cx="2297112" cy="2219325"/>
            <a:chOff x="1488310" y="1579494"/>
            <a:chExt cx="1414541" cy="1414094"/>
          </a:xfrm>
        </p:grpSpPr>
        <p:grpSp>
          <p:nvGrpSpPr>
            <p:cNvPr id="10247" name="组合 59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570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570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510" name="文本框 60"/>
            <p:cNvSpPr txBox="1"/>
            <p:nvPr/>
          </p:nvSpPr>
          <p:spPr>
            <a:xfrm>
              <a:off x="1555371" y="2097661"/>
              <a:ext cx="1347480" cy="5050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fontAlgn="auto"/>
              <a:r>
                <a:rPr lang="zh-CN" altLang="zh-CN" sz="2275" b="1" noProof="1" dirty="0">
                  <a:solidFill>
                    <a:srgbClr val="953735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“两个一百年”奋斗目标</a:t>
              </a:r>
              <a:endParaRPr lang="zh-CN" altLang="zh-CN" sz="2275" b="1" noProof="1" dirty="0">
                <a:solidFill>
                  <a:srgbClr val="95373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8" name="任意多边形 57"/>
          <p:cNvSpPr/>
          <p:nvPr/>
        </p:nvSpPr>
        <p:spPr>
          <a:xfrm>
            <a:off x="7882890" y="1587500"/>
            <a:ext cx="3276600" cy="2538413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2862304 h 2862304"/>
              <a:gd name="connsiteX3" fmla="*/ 0 w 3910251"/>
              <a:gd name="connsiteY3" fmla="*/ 2862304 h 2862304"/>
              <a:gd name="connsiteX4" fmla="*/ 0 w 3910251"/>
              <a:gd name="connsiteY4" fmla="*/ 2253821 h 2862304"/>
              <a:gd name="connsiteX5" fmla="*/ 80568 w 3910251"/>
              <a:gd name="connsiteY5" fmla="*/ 2193574 h 2862304"/>
              <a:gd name="connsiteX6" fmla="*/ 504278 w 3910251"/>
              <a:gd name="connsiteY6" fmla="*/ 1295115 h 2862304"/>
              <a:gd name="connsiteX7" fmla="*/ 80568 w 3910251"/>
              <a:gd name="connsiteY7" fmla="*/ 396657 h 2862304"/>
              <a:gd name="connsiteX8" fmla="*/ 0 w 3910251"/>
              <a:gd name="connsiteY8" fmla="*/ 336409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2862304"/>
                </a:lnTo>
                <a:lnTo>
                  <a:pt x="0" y="2862304"/>
                </a:lnTo>
                <a:lnTo>
                  <a:pt x="0" y="2253821"/>
                </a:lnTo>
                <a:lnTo>
                  <a:pt x="80568" y="2193574"/>
                </a:lnTo>
                <a:cubicBezTo>
                  <a:pt x="339339" y="1980017"/>
                  <a:pt x="504278" y="1656828"/>
                  <a:pt x="504278" y="1295115"/>
                </a:cubicBezTo>
                <a:cubicBezTo>
                  <a:pt x="504278" y="933402"/>
                  <a:pt x="339339" y="610213"/>
                  <a:pt x="80568" y="396657"/>
                </a:cubicBezTo>
                <a:lnTo>
                  <a:pt x="0" y="336409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280" strike="noStrike" noProof="1"/>
          </a:p>
        </p:txBody>
      </p:sp>
      <p:sp>
        <p:nvSpPr>
          <p:cNvPr id="21" name="文本框 20"/>
          <p:cNvSpPr txBox="1"/>
          <p:nvPr/>
        </p:nvSpPr>
        <p:spPr>
          <a:xfrm>
            <a:off x="494665" y="1828165"/>
            <a:ext cx="27520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第一个一百年：是到中国共产党成立100年时（2021年）全面建成小康社会。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30565" y="1701800"/>
            <a:ext cx="2828925" cy="230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第二个一百年：是到新中国成立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100</a:t>
            </a:r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年时（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2049</a:t>
            </a:r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年）建成富强、民主、文明、和谐的社会主义现代化国家。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58" grpId="0" bldLvl="0" animBg="1"/>
      <p:bldP spid="21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4" descr="F:\0PPT素材\背景及图片\白麻子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3" y="325438"/>
            <a:ext cx="10404475" cy="585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" name="TextBox 74"/>
          <p:cNvSpPr txBox="1"/>
          <p:nvPr/>
        </p:nvSpPr>
        <p:spPr>
          <a:xfrm>
            <a:off x="12647613" y="7588250"/>
            <a:ext cx="963613" cy="406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auto"/>
            <a:r>
              <a:rPr lang="zh-CN" altLang="en-US" sz="2050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延时符</a:t>
            </a:r>
            <a:endParaRPr lang="zh-CN" altLang="en-US" sz="2050" noProof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1109663" y="3086100"/>
            <a:ext cx="9337675" cy="2603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4028" tIns="52014" rIns="104028" bIns="52014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35" strike="noStrike" noProof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66850" y="2185988"/>
            <a:ext cx="1930400" cy="1931987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/>
              </a:p>
            </p:txBody>
          </p:sp>
        </p:grpSp>
        <p:sp>
          <p:nvSpPr>
            <p:cNvPr id="34823" name="TextBox 33"/>
            <p:cNvSpPr txBox="1"/>
            <p:nvPr/>
          </p:nvSpPr>
          <p:spPr>
            <a:xfrm>
              <a:off x="1331728" y="3742514"/>
              <a:ext cx="806188" cy="167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fontAlgn="auto"/>
              <a:r>
                <a:rPr lang="zh-CN" altLang="en-US" sz="1705" b="1" noProof="1" dirty="0"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选择马克思主义</a:t>
              </a:r>
              <a:endParaRPr lang="zh-CN" altLang="en-US" sz="1705" b="1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02050" y="2190750"/>
            <a:ext cx="1930400" cy="1930400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/>
              </a:p>
            </p:txBody>
          </p:sp>
        </p:grpSp>
        <p:sp>
          <p:nvSpPr>
            <p:cNvPr id="34826" name="TextBox 38"/>
            <p:cNvSpPr txBox="1"/>
            <p:nvPr/>
          </p:nvSpPr>
          <p:spPr>
            <a:xfrm>
              <a:off x="1331729" y="3740516"/>
              <a:ext cx="806188" cy="1677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fontAlgn="auto"/>
              <a:r>
                <a:rPr lang="zh-CN" altLang="en-US" sz="1705" b="1" noProof="1" dirty="0"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选择中国共产党</a:t>
              </a:r>
              <a:endParaRPr lang="zh-CN" altLang="en-US" sz="1705" b="1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10263" y="2185988"/>
            <a:ext cx="1931987" cy="1931987"/>
            <a:chOff x="1278794" y="3334906"/>
            <a:chExt cx="914014" cy="914014"/>
          </a:xfrm>
        </p:grpSpPr>
        <p:grpSp>
          <p:nvGrpSpPr>
            <p:cNvPr id="48" name="组合 4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/>
              </a:p>
            </p:txBody>
          </p:sp>
        </p:grpSp>
        <p:sp>
          <p:nvSpPr>
            <p:cNvPr id="34829" name="TextBox 48"/>
            <p:cNvSpPr txBox="1"/>
            <p:nvPr/>
          </p:nvSpPr>
          <p:spPr>
            <a:xfrm>
              <a:off x="1280336" y="3742514"/>
              <a:ext cx="908974" cy="167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fontAlgn="auto"/>
              <a:r>
                <a:rPr lang="zh-CN" altLang="en-US" sz="1705" b="1" noProof="1" dirty="0"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选择社会主义道路</a:t>
              </a:r>
              <a:endParaRPr lang="zh-CN" altLang="en-US" sz="1705" b="1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07363" y="2193925"/>
            <a:ext cx="1931987" cy="1931988"/>
            <a:chOff x="1278794" y="3334906"/>
            <a:chExt cx="914014" cy="9140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705" strike="noStrike" noProof="1"/>
              </a:p>
            </p:txBody>
          </p:sp>
        </p:grpSp>
        <p:sp>
          <p:nvSpPr>
            <p:cNvPr id="34832" name="TextBox 53"/>
            <p:cNvSpPr txBox="1"/>
            <p:nvPr/>
          </p:nvSpPr>
          <p:spPr>
            <a:xfrm>
              <a:off x="1383458" y="3738812"/>
              <a:ext cx="702728" cy="1677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fontAlgn="auto"/>
              <a:r>
                <a:rPr lang="zh-CN" altLang="en-US" sz="1705" b="1" noProof="1" dirty="0"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选择改革开放</a:t>
              </a:r>
              <a:endParaRPr lang="zh-CN" altLang="en-US" sz="1705" b="1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1514475" y="2022475"/>
            <a:ext cx="735013" cy="7334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 dirty="0"/>
          </a:p>
        </p:txBody>
      </p:sp>
      <p:sp>
        <p:nvSpPr>
          <p:cNvPr id="58" name="椭圆 57"/>
          <p:cNvSpPr/>
          <p:nvPr/>
        </p:nvSpPr>
        <p:spPr>
          <a:xfrm>
            <a:off x="3743325" y="2022475"/>
            <a:ext cx="735013" cy="7334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 dirty="0"/>
          </a:p>
        </p:txBody>
      </p:sp>
      <p:sp>
        <p:nvSpPr>
          <p:cNvPr id="59" name="椭圆 58"/>
          <p:cNvSpPr/>
          <p:nvPr/>
        </p:nvSpPr>
        <p:spPr>
          <a:xfrm>
            <a:off x="5992813" y="2030413"/>
            <a:ext cx="733425" cy="7334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 dirty="0"/>
          </a:p>
        </p:txBody>
      </p:sp>
      <p:sp>
        <p:nvSpPr>
          <p:cNvPr id="60" name="椭圆 59"/>
          <p:cNvSpPr/>
          <p:nvPr/>
        </p:nvSpPr>
        <p:spPr>
          <a:xfrm>
            <a:off x="8207375" y="2030413"/>
            <a:ext cx="733425" cy="7334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 dirty="0"/>
          </a:p>
        </p:txBody>
      </p:sp>
      <p:sp>
        <p:nvSpPr>
          <p:cNvPr id="11284" name="Freeform 1"/>
          <p:cNvSpPr/>
          <p:nvPr/>
        </p:nvSpPr>
        <p:spPr>
          <a:xfrm>
            <a:off x="495300" y="139700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5" name="Freeform 4"/>
          <p:cNvSpPr/>
          <p:nvPr/>
        </p:nvSpPr>
        <p:spPr>
          <a:xfrm>
            <a:off x="893763" y="449263"/>
            <a:ext cx="5942012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6" name="TextBox 6"/>
          <p:cNvSpPr txBox="1"/>
          <p:nvPr/>
        </p:nvSpPr>
        <p:spPr>
          <a:xfrm>
            <a:off x="1019175" y="603250"/>
            <a:ext cx="5900738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３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中国近现代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史</a:t>
            </a: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主</a:t>
            </a: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流和本质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1" grpId="0" bldLvl="0" animBg="1"/>
      <p:bldP spid="57" grpId="0" bldLvl="0" animBg="1"/>
      <p:bldP spid="58" grpId="0" bldLvl="0" animBg="1"/>
      <p:bldP spid="59" grpId="0" bldLvl="0" animBg="1"/>
      <p:bldP spid="6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975" y="632460"/>
            <a:ext cx="9709150" cy="1299210"/>
          </a:xfrm>
        </p:spPr>
        <p:txBody>
          <a:bodyPr/>
          <a:p>
            <a:pPr marL="0" indent="0">
              <a:buNone/>
            </a:pPr>
            <a:r>
              <a:rPr lang="zh-CN" altLang="en-US" sz="4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三）大学生怎样才能学好中国近现代史</a:t>
            </a:r>
            <a:endParaRPr lang="zh-CN" alt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9895" y="2063115"/>
            <a:ext cx="6131560" cy="32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149350" y="2493963"/>
            <a:ext cx="4165600" cy="3506788"/>
          </a:xfrm>
          <a:prstGeom prst="rect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6098540" y="2501900"/>
            <a:ext cx="4992370" cy="3498850"/>
          </a:xfrm>
          <a:prstGeom prst="rect">
            <a:avLst/>
          </a:prstGeom>
          <a:noFill/>
          <a:ln w="25400">
            <a:solidFill>
              <a:srgbClr val="C001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grpSp>
        <p:nvGrpSpPr>
          <p:cNvPr id="8" name="组合 7"/>
          <p:cNvGrpSpPr/>
          <p:nvPr/>
        </p:nvGrpSpPr>
        <p:grpSpPr>
          <a:xfrm>
            <a:off x="1148769" y="1674545"/>
            <a:ext cx="4165556" cy="671018"/>
            <a:chOff x="1211888" y="2035313"/>
            <a:chExt cx="4394433" cy="707887"/>
          </a:xfrm>
          <a:solidFill>
            <a:srgbClr val="3E4150"/>
          </a:solidFill>
        </p:grpSpPr>
        <p:sp>
          <p:nvSpPr>
            <p:cNvPr id="9" name="矩形 8"/>
            <p:cNvSpPr/>
            <p:nvPr/>
          </p:nvSpPr>
          <p:spPr>
            <a:xfrm>
              <a:off x="1211888" y="2035313"/>
              <a:ext cx="4394433" cy="7078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705" strike="noStrike" noProof="1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72190" y="2073580"/>
              <a:ext cx="1567543" cy="6511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fontAlgn="auto"/>
              <a:r>
                <a:rPr lang="zh-CN" altLang="en-US" sz="3415" b="1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历史观</a:t>
              </a:r>
              <a:endParaRPr lang="zh-CN" altLang="en-US" sz="3415" b="1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0150" y="1674813"/>
            <a:ext cx="4165600" cy="617538"/>
          </a:xfrm>
          <a:prstGeom prst="rect">
            <a:avLst/>
          </a:prstGeom>
          <a:solidFill>
            <a:srgbClr val="C00102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415" b="1" noProof="1" dirty="0">
                <a:solidFill>
                  <a:srgbClr val="FDFDF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马克思主义唯物史观</a:t>
            </a:r>
            <a:endParaRPr lang="zh-CN" altLang="en-US" sz="3415" b="1" noProof="1" dirty="0">
              <a:solidFill>
                <a:srgbClr val="FDFD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98600" y="2565400"/>
            <a:ext cx="171450" cy="169863"/>
          </a:xfrm>
          <a:prstGeom prst="ellipse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17" name="椭圆 16"/>
          <p:cNvSpPr/>
          <p:nvPr/>
        </p:nvSpPr>
        <p:spPr>
          <a:xfrm>
            <a:off x="1498600" y="5221288"/>
            <a:ext cx="171450" cy="171450"/>
          </a:xfrm>
          <a:prstGeom prst="ellipse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6152" name="文本框 19"/>
          <p:cNvSpPr txBox="1"/>
          <p:nvPr/>
        </p:nvSpPr>
        <p:spPr>
          <a:xfrm>
            <a:off x="1812925" y="2501900"/>
            <a:ext cx="3087688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历史观是人们对历史的根本观点，人们面对纷繁的历史现象总会作出评价和判断，由此形成的系统理论认识就是历史观。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历史观是史学的灵魂。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16713" y="2592388"/>
            <a:ext cx="169863" cy="169863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24" name="椭圆 23"/>
          <p:cNvSpPr/>
          <p:nvPr/>
        </p:nvSpPr>
        <p:spPr>
          <a:xfrm>
            <a:off x="6716713" y="3822383"/>
            <a:ext cx="169863" cy="169863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705" strike="noStrike" noProof="1"/>
          </a:p>
        </p:txBody>
      </p:sp>
      <p:sp>
        <p:nvSpPr>
          <p:cNvPr id="6155" name="文本框 25"/>
          <p:cNvSpPr txBox="1"/>
          <p:nvPr/>
        </p:nvSpPr>
        <p:spPr>
          <a:xfrm>
            <a:off x="7100570" y="2501900"/>
            <a:ext cx="399034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马克思主义唯物史观，站在广大人民群众的立场上，揭示了人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类历史发展规律，是科学的历史观。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我们要坚持马克思主义唯物史观，坚信人民群众是历史的创造者。人类社会发展的历史证明，无论遇到什么样的曲折，历史都总是按照自己的规律向前发展，没有任何力量能够阻挡历史前进的车轮。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6" name="Freeform 1"/>
          <p:cNvSpPr/>
          <p:nvPr/>
        </p:nvSpPr>
        <p:spPr>
          <a:xfrm>
            <a:off x="495300" y="139700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7" name="Freeform 4"/>
          <p:cNvSpPr/>
          <p:nvPr/>
        </p:nvSpPr>
        <p:spPr>
          <a:xfrm>
            <a:off x="893763" y="449263"/>
            <a:ext cx="7645400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8" name="TextBox 6"/>
          <p:cNvSpPr txBox="1"/>
          <p:nvPr/>
        </p:nvSpPr>
        <p:spPr>
          <a:xfrm>
            <a:off x="1019175" y="603250"/>
            <a:ext cx="7912100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1.学习中国近现代史要坚持正确的历史观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Freeform 4"/>
          <p:cNvSpPr/>
          <p:nvPr/>
        </p:nvSpPr>
        <p:spPr>
          <a:xfrm>
            <a:off x="893763" y="449263"/>
            <a:ext cx="10466387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Freeform 1"/>
          <p:cNvSpPr/>
          <p:nvPr/>
        </p:nvSpPr>
        <p:spPr>
          <a:xfrm>
            <a:off x="495300" y="139700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TextBox 6"/>
          <p:cNvSpPr txBox="1"/>
          <p:nvPr/>
        </p:nvSpPr>
        <p:spPr>
          <a:xfrm>
            <a:off x="1019175" y="603250"/>
            <a:ext cx="10340975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.学习中国近现代史要正确的评价历史人物和历史事件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93763" y="3478213"/>
            <a:ext cx="2211387" cy="698500"/>
            <a:chOff x="1086894" y="2709333"/>
            <a:chExt cx="2210934" cy="698901"/>
          </a:xfrm>
        </p:grpSpPr>
        <p:sp>
          <p:nvSpPr>
            <p:cNvPr id="11" name="矩形 10"/>
            <p:cNvSpPr/>
            <p:nvPr>
              <p:custDataLst>
                <p:tags r:id="rId1"/>
              </p:custDataLst>
            </p:nvPr>
          </p:nvSpPr>
          <p:spPr>
            <a:xfrm>
              <a:off x="1086894" y="2713065"/>
              <a:ext cx="2210934" cy="6951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41486" y="2709333"/>
              <a:ext cx="0" cy="698901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310384" y="2709333"/>
              <a:ext cx="0" cy="698901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478478" y="2709333"/>
              <a:ext cx="804" cy="698901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601" y="2709333"/>
              <a:ext cx="0" cy="698901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3" name="任意多边形 22"/>
          <p:cNvSpPr/>
          <p:nvPr/>
        </p:nvSpPr>
        <p:spPr>
          <a:xfrm>
            <a:off x="2865438" y="1916113"/>
            <a:ext cx="5308600" cy="3929063"/>
          </a:xfrm>
          <a:custGeom>
            <a:avLst/>
            <a:gdLst>
              <a:gd name="connsiteX0" fmla="*/ 0 w 5501303"/>
              <a:gd name="connsiteY0" fmla="*/ 2653204 h 3927985"/>
              <a:gd name="connsiteX1" fmla="*/ 123457 w 5501303"/>
              <a:gd name="connsiteY1" fmla="*/ 2653204 h 3927985"/>
              <a:gd name="connsiteX2" fmla="*/ 123457 w 5501303"/>
              <a:gd name="connsiteY2" fmla="*/ 3820088 h 3927985"/>
              <a:gd name="connsiteX3" fmla="*/ 5377845 w 5501303"/>
              <a:gd name="connsiteY3" fmla="*/ 3820088 h 3927985"/>
              <a:gd name="connsiteX4" fmla="*/ 5377845 w 5501303"/>
              <a:gd name="connsiteY4" fmla="*/ 2653204 h 3927985"/>
              <a:gd name="connsiteX5" fmla="*/ 5501303 w 5501303"/>
              <a:gd name="connsiteY5" fmla="*/ 2653204 h 3927985"/>
              <a:gd name="connsiteX6" fmla="*/ 5501303 w 5501303"/>
              <a:gd name="connsiteY6" fmla="*/ 3927985 h 3927985"/>
              <a:gd name="connsiteX7" fmla="*/ 0 w 5501303"/>
              <a:gd name="connsiteY7" fmla="*/ 3927985 h 3927985"/>
              <a:gd name="connsiteX8" fmla="*/ 0 w 5501303"/>
              <a:gd name="connsiteY8" fmla="*/ 0 h 3927985"/>
              <a:gd name="connsiteX9" fmla="*/ 5501303 w 5501303"/>
              <a:gd name="connsiteY9" fmla="*/ 0 h 3927985"/>
              <a:gd name="connsiteX10" fmla="*/ 5501303 w 5501303"/>
              <a:gd name="connsiteY10" fmla="*/ 1274780 h 3927985"/>
              <a:gd name="connsiteX11" fmla="*/ 5377845 w 5501303"/>
              <a:gd name="connsiteY11" fmla="*/ 1274780 h 3927985"/>
              <a:gd name="connsiteX12" fmla="*/ 5377845 w 5501303"/>
              <a:gd name="connsiteY12" fmla="*/ 107897 h 3927985"/>
              <a:gd name="connsiteX13" fmla="*/ 123457 w 5501303"/>
              <a:gd name="connsiteY13" fmla="*/ 107897 h 3927985"/>
              <a:gd name="connsiteX14" fmla="*/ 123457 w 5501303"/>
              <a:gd name="connsiteY14" fmla="*/ 1274780 h 3927985"/>
              <a:gd name="connsiteX15" fmla="*/ 0 w 5501303"/>
              <a:gd name="connsiteY15" fmla="*/ 1274780 h 392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01303" h="3927985">
                <a:moveTo>
                  <a:pt x="0" y="2653204"/>
                </a:moveTo>
                <a:lnTo>
                  <a:pt x="123457" y="2653204"/>
                </a:lnTo>
                <a:lnTo>
                  <a:pt x="123457" y="3820088"/>
                </a:lnTo>
                <a:lnTo>
                  <a:pt x="5377845" y="3820088"/>
                </a:lnTo>
                <a:lnTo>
                  <a:pt x="5377845" y="2653204"/>
                </a:lnTo>
                <a:lnTo>
                  <a:pt x="5501303" y="2653204"/>
                </a:lnTo>
                <a:lnTo>
                  <a:pt x="5501303" y="3927985"/>
                </a:lnTo>
                <a:lnTo>
                  <a:pt x="0" y="3927985"/>
                </a:lnTo>
                <a:close/>
                <a:moveTo>
                  <a:pt x="0" y="0"/>
                </a:moveTo>
                <a:lnTo>
                  <a:pt x="5501303" y="0"/>
                </a:lnTo>
                <a:lnTo>
                  <a:pt x="5501303" y="1274780"/>
                </a:lnTo>
                <a:lnTo>
                  <a:pt x="5377845" y="1274780"/>
                </a:lnTo>
                <a:lnTo>
                  <a:pt x="5377845" y="107897"/>
                </a:lnTo>
                <a:lnTo>
                  <a:pt x="123457" y="107897"/>
                </a:lnTo>
                <a:lnTo>
                  <a:pt x="123457" y="1274780"/>
                </a:lnTo>
                <a:lnTo>
                  <a:pt x="0" y="127478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381732" y="2766165"/>
            <a:ext cx="1220093" cy="2135235"/>
            <a:chOff x="7920429" y="1995275"/>
            <a:chExt cx="1220093" cy="2135235"/>
          </a:xfrm>
          <a:solidFill>
            <a:srgbClr val="C00000"/>
          </a:solidFill>
        </p:grpSpPr>
        <p:sp>
          <p:nvSpPr>
            <p:cNvPr id="25" name="等腰三角形 24"/>
            <p:cNvSpPr/>
            <p:nvPr/>
          </p:nvSpPr>
          <p:spPr>
            <a:xfrm rot="19058111">
              <a:off x="8182204" y="3507669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 dirty="0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5682833">
              <a:off x="8658702" y="2748021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 dirty="0">
                <a:cs typeface="+mn-ea"/>
                <a:sym typeface="+mn-lt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2061714">
              <a:off x="7920429" y="1995275"/>
              <a:ext cx="340799" cy="622841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 dirty="0">
                <a:cs typeface="+mn-ea"/>
                <a:sym typeface="+mn-lt"/>
              </a:endParaRPr>
            </a:p>
          </p:txBody>
        </p:sp>
      </p:grpSp>
      <p:sp>
        <p:nvSpPr>
          <p:cNvPr id="8205" name="文本框 99"/>
          <p:cNvSpPr txBox="1"/>
          <p:nvPr/>
        </p:nvSpPr>
        <p:spPr>
          <a:xfrm>
            <a:off x="3363595" y="2173605"/>
            <a:ext cx="4521835" cy="3119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2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“对历史人物的评价，应该放在其所处时代和社会的历史条件下去分析，不能把历史顺境中的成功简单归功于个人，也不能把历史逆境中的挫折简单归咎于个人。不能用今天的时代条件、发展水平、认识水平去衡量和要求前人，不能苛求前人干出只有后人才能干出的业绩来。”</a:t>
            </a:r>
            <a:endParaRPr lang="zh-CN" altLang="zh-CN" sz="20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Freeform 1"/>
          <p:cNvSpPr/>
          <p:nvPr/>
        </p:nvSpPr>
        <p:spPr>
          <a:xfrm>
            <a:off x="6448425" y="2873375"/>
            <a:ext cx="4089400" cy="42863"/>
          </a:xfrm>
          <a:custGeom>
            <a:avLst/>
            <a:gdLst/>
            <a:ahLst/>
            <a:cxnLst/>
            <a:pathLst>
              <a:path w="4089397" h="41648">
                <a:moveTo>
                  <a:pt x="0" y="0"/>
                </a:moveTo>
                <a:lnTo>
                  <a:pt x="4089396" y="0"/>
                </a:lnTo>
                <a:lnTo>
                  <a:pt x="4089396" y="41648"/>
                </a:lnTo>
                <a:lnTo>
                  <a:pt x="0" y="41648"/>
                </a:lnTo>
                <a:lnTo>
                  <a:pt x="0" y="0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8" name="Freeform 2"/>
          <p:cNvSpPr/>
          <p:nvPr/>
        </p:nvSpPr>
        <p:spPr>
          <a:xfrm>
            <a:off x="166688" y="2881313"/>
            <a:ext cx="4089400" cy="41275"/>
          </a:xfrm>
          <a:custGeom>
            <a:avLst/>
            <a:gdLst/>
            <a:ahLst/>
            <a:cxnLst/>
            <a:pathLst>
              <a:path w="4089397" h="41648">
                <a:moveTo>
                  <a:pt x="0" y="0"/>
                </a:moveTo>
                <a:lnTo>
                  <a:pt x="4089397" y="0"/>
                </a:lnTo>
                <a:lnTo>
                  <a:pt x="4089397" y="41648"/>
                </a:lnTo>
                <a:lnTo>
                  <a:pt x="0" y="41648"/>
                </a:lnTo>
                <a:lnTo>
                  <a:pt x="0" y="0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9" name="Freeform 4"/>
          <p:cNvSpPr/>
          <p:nvPr/>
        </p:nvSpPr>
        <p:spPr>
          <a:xfrm rot="2700000">
            <a:off x="1846263" y="2411413"/>
            <a:ext cx="947737" cy="949325"/>
          </a:xfrm>
          <a:custGeom>
            <a:avLst/>
            <a:gdLst/>
            <a:ahLst/>
            <a:cxnLst/>
            <a:pathLst>
              <a:path w="948924" h="948924">
                <a:moveTo>
                  <a:pt x="0" y="0"/>
                </a:moveTo>
                <a:lnTo>
                  <a:pt x="948924" y="0"/>
                </a:lnTo>
                <a:lnTo>
                  <a:pt x="948924" y="948924"/>
                </a:lnTo>
                <a:lnTo>
                  <a:pt x="0" y="948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>
          <a:xfrm rot="2700000">
            <a:off x="8001794" y="2415381"/>
            <a:ext cx="969963" cy="971550"/>
          </a:xfrm>
          <a:custGeom>
            <a:avLst/>
            <a:gdLst/>
            <a:ahLst/>
            <a:cxnLst/>
            <a:rect l="l" t="t" r="r" b="b"/>
            <a:pathLst>
              <a:path w="970321" h="970321">
                <a:moveTo>
                  <a:pt x="0" y="0"/>
                </a:moveTo>
                <a:lnTo>
                  <a:pt x="970321" y="0"/>
                </a:lnTo>
                <a:lnTo>
                  <a:pt x="970321" y="970321"/>
                </a:lnTo>
                <a:lnTo>
                  <a:pt x="0" y="9703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9221" name="TextBox 9"/>
          <p:cNvSpPr txBox="1"/>
          <p:nvPr/>
        </p:nvSpPr>
        <p:spPr>
          <a:xfrm>
            <a:off x="166688" y="3687763"/>
            <a:ext cx="4676775" cy="1196340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116000"/>
              </a:lnSpc>
            </a:pPr>
            <a:r>
              <a:rPr lang="en-US" altLang="zh-CN" sz="2000" b="1">
                <a:solidFill>
                  <a:srgbClr val="D50B0B"/>
                </a:solidFill>
                <a:latin typeface="微软雅黑" panose="020B0503020204020204" charset="-122"/>
                <a:ea typeface="微软雅黑" panose="020B0503020204020204" charset="-122"/>
              </a:rPr>
              <a:t>       习近平总书记</a:t>
            </a:r>
            <a:r>
              <a:rPr lang="zh-CN" altLang="en-US" sz="2000" b="1">
                <a:solidFill>
                  <a:srgbClr val="D50B0B"/>
                </a:solidFill>
                <a:latin typeface="微软雅黑" panose="020B0503020204020204" charset="-122"/>
                <a:ea typeface="微软雅黑" panose="020B0503020204020204" charset="-122"/>
              </a:rPr>
              <a:t>指出：</a:t>
            </a:r>
            <a:r>
              <a:rPr lang="en-US" altLang="zh-CN" sz="2000" b="1">
                <a:solidFill>
                  <a:srgbClr val="D50B0B"/>
                </a:solidFill>
                <a:latin typeface="微软雅黑" panose="020B0503020204020204" charset="-122"/>
                <a:ea typeface="微软雅黑" panose="020B0503020204020204" charset="-122"/>
              </a:rPr>
              <a:t>“要开创中华民族伟大复兴新局面，就必须树立宏大历史视野，把握世界发展大势”。</a:t>
            </a:r>
            <a:endParaRPr lang="en-US" altLang="zh-CN" sz="2000" b="1">
              <a:solidFill>
                <a:srgbClr val="D50B0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2" name="TextBox 11"/>
          <p:cNvSpPr txBox="1"/>
          <p:nvPr/>
        </p:nvSpPr>
        <p:spPr>
          <a:xfrm>
            <a:off x="5791200" y="3687763"/>
            <a:ext cx="5668963" cy="190944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116000"/>
              </a:lnSpc>
            </a:pPr>
            <a:r>
              <a:rPr lang="en-US" altLang="zh-CN" sz="2000" b="1">
                <a:solidFill>
                  <a:srgbClr val="D50B0B"/>
                </a:solidFill>
                <a:latin typeface="微软雅黑" panose="020B0503020204020204" charset="-122"/>
                <a:ea typeface="微软雅黑" panose="020B0503020204020204" charset="-122"/>
              </a:rPr>
              <a:t>       要把中国近现代历史放在中国历史5000年大历史中去观察，放在世界发展格局中去观察，只有这样，历史的主线和发展趋势才能够得以呈现，才能从纷繁复杂的历史现象中抓住历史发展的主流和主线，把握历史规律。</a:t>
            </a:r>
            <a:endParaRPr lang="en-US" altLang="zh-CN" sz="2000">
              <a:latin typeface="Calibri" panose="020F0502020204030204" charset="0"/>
            </a:endParaRPr>
          </a:p>
        </p:txBody>
      </p:sp>
      <p:sp>
        <p:nvSpPr>
          <p:cNvPr id="9223" name="Freeform 1"/>
          <p:cNvSpPr/>
          <p:nvPr/>
        </p:nvSpPr>
        <p:spPr>
          <a:xfrm>
            <a:off x="495300" y="139700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4" name="Freeform 4"/>
          <p:cNvSpPr/>
          <p:nvPr/>
        </p:nvSpPr>
        <p:spPr>
          <a:xfrm>
            <a:off x="908050" y="449263"/>
            <a:ext cx="7785100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5" name="TextBox 6"/>
          <p:cNvSpPr txBox="1"/>
          <p:nvPr/>
        </p:nvSpPr>
        <p:spPr>
          <a:xfrm>
            <a:off x="1019175" y="603250"/>
            <a:ext cx="8218805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３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.以大历史视野观察和把握中国近现代史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Freeform 4"/>
          <p:cNvSpPr/>
          <p:nvPr/>
        </p:nvSpPr>
        <p:spPr>
          <a:xfrm>
            <a:off x="908050" y="449263"/>
            <a:ext cx="9461500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TextBox 6"/>
          <p:cNvSpPr txBox="1"/>
          <p:nvPr/>
        </p:nvSpPr>
        <p:spPr>
          <a:xfrm>
            <a:off x="1019175" y="603250"/>
            <a:ext cx="9434513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把握“一个主题”、“两个了解”、“四个选择”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14850" y="239712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grpSp>
        <p:nvGrpSpPr>
          <p:cNvPr id="2" name="组合 1"/>
          <p:cNvGrpSpPr/>
          <p:nvPr/>
        </p:nvGrpSpPr>
        <p:grpSpPr>
          <a:xfrm>
            <a:off x="3873500" y="2887663"/>
            <a:ext cx="3810000" cy="3262312"/>
            <a:chOff x="3156520" y="1775110"/>
            <a:chExt cx="3014023" cy="2581607"/>
          </a:xfrm>
        </p:grpSpPr>
        <p:sp>
          <p:nvSpPr>
            <p:cNvPr id="4" name="Isosceles Triangle 3"/>
            <p:cNvSpPr/>
            <p:nvPr/>
          </p:nvSpPr>
          <p:spPr bwMode="gray">
            <a:xfrm>
              <a:off x="3761910" y="2274717"/>
              <a:ext cx="1809028" cy="156481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pPr algn="ctr" fontAlgn="auto"/>
              <a:endParaRPr sz="2275" strike="noStrike" noProof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48" name="Hexagon 31"/>
            <p:cNvSpPr/>
            <p:nvPr/>
          </p:nvSpPr>
          <p:spPr>
            <a:xfrm>
              <a:off x="4059727" y="1775110"/>
              <a:ext cx="1196554" cy="1035264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一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个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主题</a:t>
              </a:r>
              <a:endPara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Hexagon 25"/>
            <p:cNvSpPr/>
            <p:nvPr/>
          </p:nvSpPr>
          <p:spPr bwMode="gray">
            <a:xfrm>
              <a:off x="4973989" y="3321453"/>
              <a:ext cx="1196554" cy="1035264"/>
            </a:xfrm>
            <a:prstGeom prst="ellipse">
              <a:avLst/>
            </a:prstGeom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p>
              <a:pPr algn="ctr" fontAlgn="auto"/>
              <a:r>
                <a:rPr lang="zh-CN" altLang="en-US" sz="24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四个</a:t>
              </a:r>
              <a:endParaRPr lang="zh-CN" altLang="en-US" sz="24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 fontAlgn="auto"/>
              <a:r>
                <a:rPr lang="zh-CN" altLang="en-US" sz="24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选择</a:t>
              </a:r>
              <a:endParaRPr sz="2400" strike="noStrike" noProof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Hexagon 27"/>
            <p:cNvSpPr/>
            <p:nvPr/>
          </p:nvSpPr>
          <p:spPr bwMode="gray">
            <a:xfrm>
              <a:off x="3156520" y="3321453"/>
              <a:ext cx="1196554" cy="1035264"/>
            </a:xfrm>
            <a:prstGeom prst="ellipse">
              <a:avLst/>
            </a:prstGeom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p>
              <a:pPr algn="ctr" fontAlgn="auto"/>
              <a:r>
                <a:rPr lang="zh-CN" altLang="en-US" sz="24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两</a:t>
              </a:r>
              <a:r>
                <a:rPr lang="en-US" sz="24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个</a:t>
              </a:r>
              <a:endParaRPr lang="en-US" sz="24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ctr" fontAlgn="auto"/>
              <a:r>
                <a:rPr lang="zh-CN" sz="24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了解</a:t>
              </a:r>
              <a:endParaRPr lang="zh-CN" sz="24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TextBox 69"/>
          <p:cNvSpPr txBox="1"/>
          <p:nvPr/>
        </p:nvSpPr>
        <p:spPr>
          <a:xfrm>
            <a:off x="1915160" y="4953635"/>
            <a:ext cx="2233295" cy="617855"/>
          </a:xfrm>
          <a:prstGeom prst="rect">
            <a:avLst/>
          </a:prstGeom>
          <a:noFill/>
          <a:ln w="9525">
            <a:noFill/>
          </a:ln>
        </p:spPr>
        <p:txBody>
          <a:bodyPr wrap="square" lIns="113750" tIns="59150" rIns="113750" bIns="59150" anchor="t"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了解国史、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了解国情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4660" y="1913890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民族独立和人民解放，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国家富强和人民共同富裕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14005" y="4196080"/>
            <a:ext cx="36976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深刻领会历史和人民：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怎样选择了马克思主义、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怎样选择了中国共产党、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怎样选择了社会主义道路、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怎样选择了改革开放</a:t>
            </a:r>
            <a:endParaRPr lang="zh-CN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971550"/>
            <a:ext cx="9399588" cy="2732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8" y="1441450"/>
            <a:ext cx="879475" cy="31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3"/>
          <p:cNvSpPr txBox="1"/>
          <p:nvPr/>
        </p:nvSpPr>
        <p:spPr>
          <a:xfrm>
            <a:off x="3581400" y="1782763"/>
            <a:ext cx="4395788" cy="982662"/>
          </a:xfrm>
          <a:prstGeom prst="rect">
            <a:avLst/>
          </a:prstGeom>
          <a:noFill/>
          <a:ln w="9525">
            <a:noFill/>
          </a:ln>
        </p:spPr>
        <p:txBody>
          <a:bodyPr lIns="127000" tIns="63500" rIns="127000" bIns="63500" anchor="t">
            <a:spAutoFit/>
          </a:bodyPr>
          <a:p>
            <a:pPr algn="ctr">
              <a:lnSpc>
                <a:spcPct val="116000"/>
              </a:lnSpc>
            </a:pPr>
            <a:r>
              <a:rPr lang="en-US" altLang="zh-CN"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感谢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聆听</a:t>
            </a:r>
            <a:endParaRPr lang="zh-CN" altLang="en-US"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5446713"/>
            <a:ext cx="11785600" cy="111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892300"/>
            <a:ext cx="877888" cy="30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3"/>
          <p:cNvSpPr txBox="1"/>
          <p:nvPr/>
        </p:nvSpPr>
        <p:spPr>
          <a:xfrm>
            <a:off x="1524635" y="1565275"/>
            <a:ext cx="8278495" cy="1973580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导  言</a:t>
            </a:r>
            <a:endParaRPr lang="zh-CN" altLang="en-US" sz="4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大学生为什么要学习中国近现代史</a:t>
            </a:r>
            <a:endParaRPr lang="zh-CN" altLang="en-US" sz="4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5446713"/>
            <a:ext cx="11785600" cy="111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grpSp>
        <p:nvGrpSpPr>
          <p:cNvPr id="3" name="组合 2"/>
          <p:cNvGrpSpPr/>
          <p:nvPr/>
        </p:nvGrpSpPr>
        <p:grpSpPr>
          <a:xfrm>
            <a:off x="2439353" y="1884680"/>
            <a:ext cx="2921000" cy="3838575"/>
            <a:chOff x="4845857" y="2003783"/>
            <a:chExt cx="930728" cy="1234087"/>
          </a:xfrm>
        </p:grpSpPr>
        <p:sp>
          <p:nvSpPr>
            <p:cNvPr id="6" name="平行四边形 5"/>
            <p:cNvSpPr/>
            <p:nvPr/>
          </p:nvSpPr>
          <p:spPr>
            <a:xfrm rot="5400000" flipH="1" flipV="1">
              <a:off x="4694176" y="2155461"/>
              <a:ext cx="1234087" cy="930728"/>
            </a:xfrm>
            <a:prstGeom prst="parallelogram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705" strike="noStrike" noProof="1"/>
            </a:p>
          </p:txBody>
        </p:sp>
        <p:sp>
          <p:nvSpPr>
            <p:cNvPr id="6148" name="矩形 44"/>
            <p:cNvSpPr/>
            <p:nvPr/>
          </p:nvSpPr>
          <p:spPr>
            <a:xfrm>
              <a:off x="4886982" y="2140201"/>
              <a:ext cx="848510" cy="8899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“</a:t>
              </a: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以古为镜，可以知兴替；以人为镜，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可以明得失。”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7895" y="1959928"/>
            <a:ext cx="2671763" cy="3840162"/>
            <a:chOff x="6392216" y="2018673"/>
            <a:chExt cx="830783" cy="1234087"/>
          </a:xfrm>
        </p:grpSpPr>
        <p:sp>
          <p:nvSpPr>
            <p:cNvPr id="9" name="平行四边形 8"/>
            <p:cNvSpPr/>
            <p:nvPr/>
          </p:nvSpPr>
          <p:spPr>
            <a:xfrm rot="16200000" flipV="1">
              <a:off x="6190562" y="2220323"/>
              <a:ext cx="1234087" cy="830783"/>
            </a:xfrm>
            <a:prstGeom prst="parallelogram">
              <a:avLst/>
            </a:pr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705" strike="noStrike" noProof="1"/>
            </a:p>
          </p:txBody>
        </p:sp>
        <p:sp>
          <p:nvSpPr>
            <p:cNvPr id="6151" name="矩形 45"/>
            <p:cNvSpPr/>
            <p:nvPr/>
          </p:nvSpPr>
          <p:spPr>
            <a:xfrm>
              <a:off x="6480031" y="2377858"/>
              <a:ext cx="742968" cy="4446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“鉴于往事，有资于治道”。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42913" y="26988"/>
            <a:ext cx="485775" cy="752475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705" strike="noStrike" noProof="1"/>
          </a:p>
        </p:txBody>
      </p:sp>
      <p:sp>
        <p:nvSpPr>
          <p:cNvPr id="31" name="矩形 30"/>
          <p:cNvSpPr/>
          <p:nvPr/>
        </p:nvSpPr>
        <p:spPr>
          <a:xfrm>
            <a:off x="928688" y="26988"/>
            <a:ext cx="487363" cy="752475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705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1485265" y="713105"/>
            <a:ext cx="97624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（一）大学生为什么要学习历史？</a:t>
            </a:r>
            <a:endParaRPr lang="zh-CN" alt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Freeform 1"/>
          <p:cNvSpPr/>
          <p:nvPr/>
        </p:nvSpPr>
        <p:spPr>
          <a:xfrm>
            <a:off x="481013" y="147638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Freeform 4"/>
          <p:cNvSpPr/>
          <p:nvPr/>
        </p:nvSpPr>
        <p:spPr>
          <a:xfrm>
            <a:off x="908050" y="449263"/>
            <a:ext cx="7170738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TextBox 6"/>
          <p:cNvSpPr txBox="1"/>
          <p:nvPr/>
        </p:nvSpPr>
        <p:spPr>
          <a:xfrm>
            <a:off x="1019175" y="603250"/>
            <a:ext cx="6948488" cy="53657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1.学习历史能为现实提供经验和借鉴</a:t>
            </a:r>
            <a:endParaRPr lang="en-US" altLang="zh-CN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7" name="Freeform 1"/>
          <p:cNvSpPr/>
          <p:nvPr/>
        </p:nvSpPr>
        <p:spPr>
          <a:xfrm>
            <a:off x="1709738" y="2749550"/>
            <a:ext cx="3003550" cy="2898775"/>
          </a:xfrm>
          <a:custGeom>
            <a:avLst/>
            <a:gdLst/>
            <a:ahLst/>
            <a:cxnLst/>
            <a:pathLst>
              <a:path w="3842354" h="3556003">
                <a:moveTo>
                  <a:pt x="0" y="0"/>
                </a:moveTo>
                <a:lnTo>
                  <a:pt x="3842354" y="0"/>
                </a:lnTo>
                <a:lnTo>
                  <a:pt x="3842354" y="3556003"/>
                </a:lnTo>
                <a:lnTo>
                  <a:pt x="0" y="3556003"/>
                </a:lnTo>
                <a:lnTo>
                  <a:pt x="0" y="0"/>
                </a:lnTo>
                <a:close/>
              </a:path>
            </a:pathLst>
          </a:custGeom>
          <a:solidFill>
            <a:srgbClr val="B71E2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Freeform 1"/>
          <p:cNvSpPr/>
          <p:nvPr/>
        </p:nvSpPr>
        <p:spPr>
          <a:xfrm>
            <a:off x="6994525" y="2749550"/>
            <a:ext cx="3003550" cy="2898775"/>
          </a:xfrm>
          <a:custGeom>
            <a:avLst/>
            <a:gdLst/>
            <a:ahLst/>
            <a:cxnLst/>
            <a:pathLst>
              <a:path w="3842354" h="3556003">
                <a:moveTo>
                  <a:pt x="0" y="0"/>
                </a:moveTo>
                <a:lnTo>
                  <a:pt x="3842354" y="0"/>
                </a:lnTo>
                <a:lnTo>
                  <a:pt x="3842354" y="3556003"/>
                </a:lnTo>
                <a:lnTo>
                  <a:pt x="0" y="3556003"/>
                </a:lnTo>
                <a:lnTo>
                  <a:pt x="0" y="0"/>
                </a:lnTo>
                <a:close/>
              </a:path>
            </a:pathLst>
          </a:custGeom>
          <a:solidFill>
            <a:srgbClr val="B71E2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8200" name="文本框 24"/>
          <p:cNvSpPr txBox="1"/>
          <p:nvPr/>
        </p:nvSpPr>
        <p:spPr>
          <a:xfrm>
            <a:off x="2162175" y="3290888"/>
            <a:ext cx="2097088" cy="1816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“历史是最好的教科书，也是最好的清醒剂。”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01" name="文本框 25"/>
          <p:cNvSpPr txBox="1"/>
          <p:nvPr/>
        </p:nvSpPr>
        <p:spPr>
          <a:xfrm>
            <a:off x="7152640" y="3291205"/>
            <a:ext cx="26879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历史的智慧不会因为历史现象的走远而消失。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Freeform 1"/>
          <p:cNvSpPr/>
          <p:nvPr/>
        </p:nvSpPr>
        <p:spPr>
          <a:xfrm>
            <a:off x="481013" y="147638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9" name="Freeform 4"/>
          <p:cNvSpPr/>
          <p:nvPr/>
        </p:nvSpPr>
        <p:spPr>
          <a:xfrm>
            <a:off x="908050" y="449263"/>
            <a:ext cx="7731125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0" name="TextBox 6"/>
          <p:cNvSpPr txBox="1"/>
          <p:nvPr/>
        </p:nvSpPr>
        <p:spPr>
          <a:xfrm>
            <a:off x="1019175" y="603250"/>
            <a:ext cx="7620000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2.学习历史能够更好的把握</a:t>
            </a:r>
            <a:r>
              <a:rPr lang="zh-CN" altLang="en-US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社会</a:t>
            </a: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发展规律</a:t>
            </a:r>
            <a:endParaRPr lang="en-US" altLang="zh-CN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4114800" y="2443480"/>
            <a:ext cx="6005195" cy="3203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auto"/>
            <a:endParaRPr lang="zh-CN" altLang="en-US" sz="1705" strike="noStrike" noProof="1">
              <a:cs typeface="+mn-ea"/>
              <a:sym typeface="+mn-lt"/>
            </a:endParaRPr>
          </a:p>
        </p:txBody>
      </p:sp>
      <p:pic>
        <p:nvPicPr>
          <p:cNvPr id="9223" name="图片 6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2704465"/>
            <a:ext cx="2611120" cy="2698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9"/>
          <p:cNvSpPr txBox="1"/>
          <p:nvPr/>
        </p:nvSpPr>
        <p:spPr>
          <a:xfrm>
            <a:off x="4559300" y="3268980"/>
            <a:ext cx="51219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“历史就是历史，历史不能任意选择”。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10259" name="Freeform 4"/>
          <p:cNvSpPr/>
          <p:nvPr/>
        </p:nvSpPr>
        <p:spPr>
          <a:xfrm>
            <a:off x="908050" y="449263"/>
            <a:ext cx="9323388" cy="830262"/>
          </a:xfrm>
          <a:custGeom>
            <a:avLst/>
            <a:gdLst/>
            <a:ahLst/>
            <a:cxnLst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8" name="Freeform 1"/>
          <p:cNvSpPr/>
          <p:nvPr/>
        </p:nvSpPr>
        <p:spPr>
          <a:xfrm>
            <a:off x="481013" y="147638"/>
            <a:ext cx="1685925" cy="1447800"/>
          </a:xfrm>
          <a:custGeom>
            <a:avLst/>
            <a:gdLst/>
            <a:ahLst/>
            <a:cxnLst/>
            <a:pathLst>
              <a:path w="1686821" h="2215743">
                <a:moveTo>
                  <a:pt x="1686821" y="2215743"/>
                </a:moveTo>
                <a:lnTo>
                  <a:pt x="0" y="2215743"/>
                </a:lnTo>
                <a:lnTo>
                  <a:pt x="0" y="0"/>
                </a:lnTo>
                <a:lnTo>
                  <a:pt x="1686821" y="0"/>
                </a:lnTo>
                <a:lnTo>
                  <a:pt x="1686821" y="263208"/>
                </a:lnTo>
                <a:cubicBezTo>
                  <a:pt x="1686821" y="282416"/>
                  <a:pt x="1671322" y="297983"/>
                  <a:pt x="1652201" y="297983"/>
                </a:cubicBezTo>
                <a:cubicBezTo>
                  <a:pt x="1633081" y="297983"/>
                  <a:pt x="1617581" y="282416"/>
                  <a:pt x="1617581" y="263208"/>
                </a:cubicBezTo>
                <a:lnTo>
                  <a:pt x="1617581" y="69551"/>
                </a:lnTo>
                <a:lnTo>
                  <a:pt x="69240" y="69551"/>
                </a:lnTo>
                <a:lnTo>
                  <a:pt x="69240" y="2146192"/>
                </a:lnTo>
                <a:lnTo>
                  <a:pt x="1617581" y="2146192"/>
                </a:lnTo>
                <a:lnTo>
                  <a:pt x="1617581" y="1952540"/>
                </a:lnTo>
                <a:cubicBezTo>
                  <a:pt x="1617581" y="1933332"/>
                  <a:pt x="1633081" y="1917765"/>
                  <a:pt x="1652201" y="1917765"/>
                </a:cubicBezTo>
                <a:cubicBezTo>
                  <a:pt x="1671322" y="1917765"/>
                  <a:pt x="1686821" y="1933332"/>
                  <a:pt x="1686821" y="1952540"/>
                </a:cubicBezTo>
                <a:lnTo>
                  <a:pt x="1686821" y="2215743"/>
                </a:lnTo>
                <a:close/>
              </a:path>
            </a:pathLst>
          </a:custGeom>
          <a:solidFill>
            <a:srgbClr val="D50B0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0" name="TextBox 6"/>
          <p:cNvSpPr txBox="1"/>
          <p:nvPr/>
        </p:nvSpPr>
        <p:spPr>
          <a:xfrm>
            <a:off x="1028065" y="603250"/>
            <a:ext cx="9552940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3.学习历史能够加深历史情感，增加民族的凝聚力</a:t>
            </a:r>
            <a:endParaRPr lang="en-US" altLang="zh-CN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7808284">
            <a:off x="2872581" y="2166144"/>
            <a:ext cx="290513" cy="533400"/>
          </a:xfrm>
          <a:prstGeom prst="triangl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940" strike="noStrike" noProof="1" dirty="0">
              <a:cs typeface="+mn-ea"/>
              <a:sym typeface="+mn-lt"/>
            </a:endParaRPr>
          </a:p>
        </p:txBody>
      </p:sp>
      <p:grpSp>
        <p:nvGrpSpPr>
          <p:cNvPr id="10241" name="组合 19"/>
          <p:cNvGrpSpPr/>
          <p:nvPr/>
        </p:nvGrpSpPr>
        <p:grpSpPr>
          <a:xfrm>
            <a:off x="5484813" y="1595438"/>
            <a:ext cx="588962" cy="4921250"/>
            <a:chOff x="5779477" y="548640"/>
            <a:chExt cx="691352" cy="5767754"/>
          </a:xfrm>
        </p:grpSpPr>
        <p:grpSp>
          <p:nvGrpSpPr>
            <p:cNvPr id="10242" name="组合 11"/>
            <p:cNvGrpSpPr/>
            <p:nvPr/>
          </p:nvGrpSpPr>
          <p:grpSpPr>
            <a:xfrm>
              <a:off x="5779477" y="548640"/>
              <a:ext cx="691352" cy="5767754"/>
              <a:chOff x="5779477" y="548640"/>
              <a:chExt cx="691352" cy="5767754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096000" y="548640"/>
                <a:ext cx="0" cy="5767754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>
                <a:off x="5837783" y="1254681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15" strike="noStrike" noProof="1">
                  <a:cs typeface="+mn-ea"/>
                  <a:sym typeface="+mn-lt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5779477" y="3094893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15" strike="noStrike" noProof="1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837783" y="4815531"/>
                <a:ext cx="633046" cy="63304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15" strike="noStrike" noProof="1">
                  <a:cs typeface="+mn-ea"/>
                  <a:sym typeface="+mn-lt"/>
                </a:endParaRPr>
              </a:p>
            </p:txBody>
          </p:sp>
        </p:grpSp>
        <p:sp>
          <p:nvSpPr>
            <p:cNvPr id="9" name="空心弧 8"/>
            <p:cNvSpPr/>
            <p:nvPr/>
          </p:nvSpPr>
          <p:spPr>
            <a:xfrm rot="5400000">
              <a:off x="5787905" y="1275617"/>
              <a:ext cx="599602" cy="599602"/>
            </a:xfrm>
            <a:prstGeom prst="blockArc">
              <a:avLst>
                <a:gd name="adj1" fmla="val 10759294"/>
                <a:gd name="adj2" fmla="val 21562124"/>
                <a:gd name="adj3" fmla="val 6988"/>
              </a:avLst>
            </a:prstGeom>
            <a:solidFill>
              <a:schemeClr val="tx1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15" strike="noStrike" noProof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6200000">
              <a:off x="5800547" y="3103157"/>
              <a:ext cx="599602" cy="599602"/>
            </a:xfrm>
            <a:prstGeom prst="blockArc">
              <a:avLst>
                <a:gd name="adj1" fmla="val 10759294"/>
                <a:gd name="adj2" fmla="val 21562124"/>
                <a:gd name="adj3" fmla="val 6988"/>
              </a:avLst>
            </a:prstGeom>
            <a:solidFill>
              <a:schemeClr val="tx1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15" strike="noStrike" noProof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5400000">
              <a:off x="5792119" y="4836467"/>
              <a:ext cx="599602" cy="599602"/>
            </a:xfrm>
            <a:prstGeom prst="blockArc">
              <a:avLst>
                <a:gd name="adj1" fmla="val 10759294"/>
                <a:gd name="adj2" fmla="val 21562124"/>
                <a:gd name="adj3" fmla="val 6988"/>
              </a:avLst>
            </a:prstGeom>
            <a:solidFill>
              <a:schemeClr val="tx1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15" strike="noStrike" noProof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46163" y="2752725"/>
            <a:ext cx="4168775" cy="2030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sz="28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“一个民族的历史是一个民族安身立命的基础”。</a:t>
            </a:r>
            <a:endParaRPr lang="zh-CN" sz="2800" b="1" strike="noStrike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8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endParaRPr lang="zh-CN" altLang="en-US" sz="2800" b="1" strike="noStrike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61125" y="2525713"/>
            <a:ext cx="4932363" cy="34150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strike="noStrike" noProof="1" dirty="0">
                <a:latin typeface="楷体" panose="02010609060101010101" charset="-122"/>
                <a:ea typeface="楷体" panose="02010609060101010101" charset="-122"/>
                <a:sym typeface="Calibri" panose="020F0502020204030204" charset="0"/>
              </a:rPr>
              <a:t>    </a:t>
            </a:r>
            <a:r>
              <a:rPr lang="en-US" altLang="zh-CN" sz="2400" strike="noStrike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历史总是以这样或者那样的方式继续存在于我们今天的生活之中，溶化在社会生活的各个领域，通过历史记忆的传递，潜移默化的影响着人们的思想感情、思维方式和行为方式，培养着一代一代的新人。</a:t>
            </a:r>
            <a:endParaRPr lang="en-US" altLang="zh-CN" sz="2400" strike="noStrike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7538284">
            <a:off x="8015288" y="1863725"/>
            <a:ext cx="290513" cy="531813"/>
          </a:xfrm>
          <a:prstGeom prst="triangl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940" strike="noStrike" noProof="1" dirty="0"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13958284">
            <a:off x="9297988" y="1860550"/>
            <a:ext cx="290513" cy="531813"/>
          </a:xfrm>
          <a:prstGeom prst="triangl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940" strike="noStrike" noProof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6" grpId="0" bldLvl="0" animBg="1"/>
      <p:bldP spid="14" grpId="0" bldLvl="0" animBg="1"/>
      <p:bldP spid="23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901700" y="766445"/>
            <a:ext cx="101961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（二）如何把握中国近现代史的主题和主线</a:t>
            </a:r>
            <a:r>
              <a:rPr lang="zh-CN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Freeform 1"/>
          <p:cNvSpPr/>
          <p:nvPr/>
        </p:nvSpPr>
        <p:spPr>
          <a:xfrm>
            <a:off x="2668588" y="1939925"/>
            <a:ext cx="5999162" cy="3148013"/>
          </a:xfrm>
          <a:custGeom>
            <a:avLst/>
            <a:gdLst/>
            <a:ahLst/>
            <a:cxnLst/>
            <a:pathLst>
              <a:path w="2743198" h="3147102">
                <a:moveTo>
                  <a:pt x="0" y="0"/>
                </a:moveTo>
                <a:lnTo>
                  <a:pt x="2743198" y="0"/>
                </a:lnTo>
                <a:lnTo>
                  <a:pt x="2743198" y="3147102"/>
                </a:lnTo>
                <a:lnTo>
                  <a:pt x="0" y="3147102"/>
                </a:lnTo>
                <a:lnTo>
                  <a:pt x="0" y="0"/>
                </a:lnTo>
                <a:close/>
              </a:path>
            </a:pathLst>
          </a:custGeom>
          <a:solidFill>
            <a:srgbClr val="B71E2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TextBox 3"/>
          <p:cNvSpPr txBox="1"/>
          <p:nvPr/>
        </p:nvSpPr>
        <p:spPr>
          <a:xfrm>
            <a:off x="3260090" y="2701290"/>
            <a:ext cx="5036185" cy="16249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7000" tIns="63500" rIns="127000" bIns="63500" anchor="t">
            <a:spAutoFit/>
          </a:bodyPr>
          <a:p>
            <a:pPr algn="l">
              <a:lnSpc>
                <a:spcPct val="116000"/>
              </a:lnSpc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中国近现代史，是指中国从1840年鸦片战争爆发以来直至现在的历史。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" name="Freeform 4"/>
          <p:cNvSpPr/>
          <p:nvPr/>
        </p:nvSpPr>
        <p:spPr>
          <a:xfrm>
            <a:off x="996950" y="421640"/>
            <a:ext cx="6266815" cy="858520"/>
          </a:xfrm>
          <a:custGeom>
            <a:avLst/>
            <a:gdLst/>
            <a:ahLst/>
            <a:cxnLst/>
            <a:rect l="l" t="t" r="r" b="b"/>
            <a:pathLst>
              <a:path w="2985888" h="508586">
                <a:moveTo>
                  <a:pt x="0" y="254296"/>
                </a:moveTo>
                <a:cubicBezTo>
                  <a:pt x="0" y="113852"/>
                  <a:pt x="111042" y="0"/>
                  <a:pt x="248020" y="0"/>
                </a:cubicBezTo>
                <a:lnTo>
                  <a:pt x="2737868" y="0"/>
                </a:lnTo>
                <a:cubicBezTo>
                  <a:pt x="2874846" y="0"/>
                  <a:pt x="2985888" y="113852"/>
                  <a:pt x="2985888" y="254296"/>
                </a:cubicBezTo>
                <a:lnTo>
                  <a:pt x="2985888" y="254296"/>
                </a:lnTo>
                <a:cubicBezTo>
                  <a:pt x="2985888" y="394735"/>
                  <a:pt x="2874846" y="508586"/>
                  <a:pt x="2737868" y="508586"/>
                </a:cubicBezTo>
                <a:lnTo>
                  <a:pt x="248020" y="508586"/>
                </a:lnTo>
                <a:cubicBezTo>
                  <a:pt x="111042" y="508586"/>
                  <a:pt x="0" y="394735"/>
                  <a:pt x="0" y="254296"/>
                </a:cubicBezTo>
                <a:lnTo>
                  <a:pt x="0" y="254296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p>
            <a:pPr algn="l">
              <a:lnSpc>
                <a:spcPct val="83000"/>
              </a:lnSpc>
            </a:pPr>
            <a:endParaRPr lang="zh-CN" altLang="en-US"/>
          </a:p>
        </p:txBody>
      </p:sp>
      <p:sp>
        <p:nvSpPr>
          <p:cNvPr id="9221" name="TextBox 6"/>
          <p:cNvSpPr txBox="1"/>
          <p:nvPr/>
        </p:nvSpPr>
        <p:spPr>
          <a:xfrm>
            <a:off x="996950" y="583565"/>
            <a:ext cx="5833745" cy="535305"/>
          </a:xfrm>
          <a:prstGeom prst="rect">
            <a:avLst/>
          </a:prstGeom>
          <a:noFill/>
          <a:ln w="9525">
            <a:noFill/>
          </a:ln>
        </p:spPr>
        <p:txBody>
          <a:bodyPr wrap="square" lIns="127000" tIns="63500" rIns="127000" bIns="63500" anchor="t">
            <a:spAutoFit/>
          </a:bodyPr>
          <a:p>
            <a:pPr>
              <a:lnSpc>
                <a:spcPct val="83000"/>
              </a:lnSpc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1. 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中国近现代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史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的历史分期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1" name="图片 1434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533" y="1593850"/>
            <a:ext cx="7810500" cy="410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2120900" y="35560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13317" name="文本框 13316"/>
          <p:cNvSpPr txBox="1"/>
          <p:nvPr/>
        </p:nvSpPr>
        <p:spPr>
          <a:xfrm>
            <a:off x="3252799" y="1067177"/>
            <a:ext cx="2593435" cy="44196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2275" b="1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近代：</a:t>
            </a:r>
            <a:r>
              <a:rPr lang="en-US" altLang="zh-CN" sz="2275" b="1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1840-1949</a:t>
            </a:r>
            <a:endParaRPr lang="en-US" altLang="zh-CN" sz="2275" b="1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4" name="燕尾形 13323"/>
          <p:cNvSpPr/>
          <p:nvPr/>
        </p:nvSpPr>
        <p:spPr>
          <a:xfrm>
            <a:off x="6120178" y="1067177"/>
            <a:ext cx="577991" cy="474133"/>
          </a:xfrm>
          <a:prstGeom prst="chevron">
            <a:avLst>
              <a:gd name="adj" fmla="val 30476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p>
            <a:endParaRPr lang="zh-CN" altLang="en-US" sz="100"/>
          </a:p>
        </p:txBody>
      </p:sp>
      <p:sp>
        <p:nvSpPr>
          <p:cNvPr id="13318" name="文本框 13317"/>
          <p:cNvSpPr txBox="1"/>
          <p:nvPr/>
        </p:nvSpPr>
        <p:spPr>
          <a:xfrm>
            <a:off x="6871264" y="1067177"/>
            <a:ext cx="2593435" cy="44196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2275" b="1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现代：</a:t>
            </a:r>
            <a:r>
              <a:rPr lang="en-US" altLang="zh-CN" sz="2275" b="1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1949-</a:t>
            </a:r>
            <a:r>
              <a:rPr lang="zh-CN" altLang="en-US" sz="2275" b="1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今</a:t>
            </a:r>
            <a:endParaRPr lang="zh-CN" altLang="en-US" sz="2275" b="1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1613653" y="2295408"/>
            <a:ext cx="1434441" cy="441960"/>
          </a:xfrm>
          <a:prstGeom prst="rect">
            <a:avLst/>
          </a:prstGeom>
          <a:solidFill>
            <a:srgbClr val="CCFFCC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2275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社会性质</a:t>
            </a:r>
            <a:endParaRPr lang="zh-CN" altLang="en-US" sz="2275" b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3457575" y="2158365"/>
            <a:ext cx="2388870" cy="10261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3035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半殖民地半封建社会</a:t>
            </a:r>
            <a:endParaRPr lang="zh-CN" altLang="en-US" sz="3035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5" name="燕尾形 13324"/>
          <p:cNvSpPr/>
          <p:nvPr/>
        </p:nvSpPr>
        <p:spPr>
          <a:xfrm>
            <a:off x="5983205" y="2363141"/>
            <a:ext cx="577991" cy="474134"/>
          </a:xfrm>
          <a:prstGeom prst="chevron">
            <a:avLst>
              <a:gd name="adj" fmla="val 30476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p>
            <a:endParaRPr lang="zh-CN" altLang="en-US" sz="100"/>
          </a:p>
        </p:txBody>
      </p:sp>
      <p:sp>
        <p:nvSpPr>
          <p:cNvPr id="13322" name="文本框 13321"/>
          <p:cNvSpPr txBox="1"/>
          <p:nvPr/>
        </p:nvSpPr>
        <p:spPr>
          <a:xfrm>
            <a:off x="6871335" y="2230120"/>
            <a:ext cx="3075305" cy="14935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3035" b="1" dirty="0">
                <a:solidFill>
                  <a:srgbClr val="FF99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zh-CN" altLang="en-US" sz="3035" b="1" dirty="0">
                <a:solidFill>
                  <a:srgbClr val="FF99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新民主主义社会过渡到</a:t>
            </a:r>
            <a:r>
              <a:rPr lang="zh-CN" altLang="en-US" sz="3035" b="1" dirty="0">
                <a:solidFill>
                  <a:srgbClr val="FF99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社会主义社会</a:t>
            </a:r>
            <a:endParaRPr lang="zh-CN" altLang="en-US" sz="3035" b="1" dirty="0">
              <a:solidFill>
                <a:srgbClr val="FF9966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1613653" y="3799087"/>
            <a:ext cx="1434441" cy="441960"/>
          </a:xfrm>
          <a:prstGeom prst="rect">
            <a:avLst/>
          </a:prstGeom>
          <a:solidFill>
            <a:srgbClr val="CCFFCC"/>
          </a:solidFill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2275" b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主题</a:t>
            </a:r>
            <a:endParaRPr lang="zh-CN" altLang="en-US" sz="2275" b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3388924" y="3781919"/>
            <a:ext cx="2525701" cy="5588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303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民主主义革命</a:t>
            </a:r>
            <a:endParaRPr lang="zh-CN" altLang="en-US" sz="303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6" name="燕尾形 13325"/>
          <p:cNvSpPr/>
          <p:nvPr/>
        </p:nvSpPr>
        <p:spPr>
          <a:xfrm>
            <a:off x="6050939" y="3866821"/>
            <a:ext cx="577991" cy="474133"/>
          </a:xfrm>
          <a:prstGeom prst="chevron">
            <a:avLst>
              <a:gd name="adj" fmla="val 30476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p>
            <a:endParaRPr lang="zh-CN" altLang="en-US" sz="100"/>
          </a:p>
        </p:txBody>
      </p:sp>
      <p:sp>
        <p:nvSpPr>
          <p:cNvPr id="13316" name="矩形 13315"/>
          <p:cNvSpPr/>
          <p:nvPr/>
        </p:nvSpPr>
        <p:spPr>
          <a:xfrm>
            <a:off x="6697980" y="3799840"/>
            <a:ext cx="4553585" cy="55880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SzPct val="80000"/>
            </a:pPr>
            <a:r>
              <a:rPr lang="zh-CN" altLang="en-US" sz="3035" b="1" dirty="0">
                <a:solidFill>
                  <a:srgbClr val="FF99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社会主义建设和改革</a:t>
            </a:r>
            <a:endParaRPr lang="zh-CN" altLang="en-US" sz="3035" b="1" dirty="0">
              <a:solidFill>
                <a:srgbClr val="FF9966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nimBg="1"/>
      <p:bldP spid="13321" grpId="0"/>
      <p:bldP spid="13322" grpId="0"/>
      <p:bldP spid="13320" grpId="0" bldLvl="0" animBg="1"/>
      <p:bldP spid="13323" grpId="0"/>
      <p:bldP spid="13316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POCKET_SHAPE_SH" val="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演示</Application>
  <PresentationFormat>On-screen Show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幼圆</vt:lpstr>
      <vt:lpstr>微软雅黑</vt:lpstr>
      <vt:lpstr>楷体</vt:lpstr>
      <vt:lpstr>黑体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葱心</cp:lastModifiedBy>
  <cp:revision>30</cp:revision>
  <dcterms:created xsi:type="dcterms:W3CDTF">2006-08-16T00:00:00Z</dcterms:created>
  <dcterms:modified xsi:type="dcterms:W3CDTF">2020-11-27T04:59:20Z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